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77" r:id="rId5"/>
    <p:sldId id="259" r:id="rId6"/>
    <p:sldId id="262" r:id="rId7"/>
    <p:sldId id="260" r:id="rId8"/>
    <p:sldId id="261" r:id="rId9"/>
    <p:sldId id="264" r:id="rId10"/>
    <p:sldId id="263" r:id="rId11"/>
    <p:sldId id="265" r:id="rId12"/>
    <p:sldId id="268" r:id="rId13"/>
    <p:sldId id="267" r:id="rId14"/>
    <p:sldId id="270" r:id="rId15"/>
    <p:sldId id="269" r:id="rId16"/>
    <p:sldId id="271" r:id="rId17"/>
    <p:sldId id="273" r:id="rId18"/>
    <p:sldId id="266" r:id="rId19"/>
    <p:sldId id="272" r:id="rId20"/>
    <p:sldId id="274" r:id="rId21"/>
    <p:sldId id="275" r:id="rId22"/>
    <p:sldId id="27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49"/>
    <p:restoredTop sz="95859"/>
  </p:normalViewPr>
  <p:slideViewPr>
    <p:cSldViewPr snapToGrid="0">
      <p:cViewPr varScale="1">
        <p:scale>
          <a:sx n="96" d="100"/>
          <a:sy n="96" d="100"/>
        </p:scale>
        <p:origin x="168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890/notebooks/Projects/project4-Loan-Eligibility-Assessment.ipynb#Objective-2:-Estimate-Loan-Amount-to-be-provided-using-Linear-Regression" TargetMode="External"/><Relationship Id="rId2" Type="http://schemas.openxmlformats.org/officeDocument/2006/relationships/hyperlink" Target="http://localhost:8890/notebooks/Projects/project4-Loan-Eligibility-Assessment.ipynb#Objective-1:-Determine-Loan-Eligibility-based-on-profile-of-customer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C60BC-F4D1-B631-683C-902EB6BFAF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Capstone Project:</a:t>
            </a:r>
            <a:br>
              <a:rPr lang="en-US" dirty="0"/>
            </a:br>
            <a:r>
              <a:rPr lang="en-US" dirty="0"/>
              <a:t>Loan Eligibility Assessment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8DBD89-3107-D6BE-585C-FA8D2B195A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Balkis </a:t>
            </a:r>
          </a:p>
        </p:txBody>
      </p:sp>
    </p:spTree>
    <p:extLst>
      <p:ext uri="{BB962C8B-B14F-4D97-AF65-F5344CB8AC3E}">
        <p14:creationId xmlns:p14="http://schemas.microsoft.com/office/powerpoint/2010/main" val="2184809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9A18B-C6EA-EE84-120A-DEE1700E5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Model Results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39879E4-47BB-5C66-C434-4A8A41E1D729}"/>
              </a:ext>
            </a:extLst>
          </p:cNvPr>
          <p:cNvGrpSpPr/>
          <p:nvPr/>
        </p:nvGrpSpPr>
        <p:grpSpPr>
          <a:xfrm>
            <a:off x="438150" y="1928771"/>
            <a:ext cx="7772400" cy="1392279"/>
            <a:chOff x="438150" y="1928771"/>
            <a:chExt cx="7772400" cy="139227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BE3DA8F-2D19-B061-B2AF-80A3BD68B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8150" y="2151109"/>
              <a:ext cx="7772400" cy="116994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295DBE8-7AE8-26F9-2891-7519ECAE9AFC}"/>
                </a:ext>
              </a:extLst>
            </p:cNvPr>
            <p:cNvSpPr/>
            <p:nvPr/>
          </p:nvSpPr>
          <p:spPr>
            <a:xfrm>
              <a:off x="438150" y="1928771"/>
              <a:ext cx="7772400" cy="230504"/>
            </a:xfrm>
            <a:prstGeom prst="rect">
              <a:avLst/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K-Means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8814FF-AEC1-2AFE-660C-49ED962056BD}"/>
              </a:ext>
            </a:extLst>
          </p:cNvPr>
          <p:cNvGrpSpPr/>
          <p:nvPr/>
        </p:nvGrpSpPr>
        <p:grpSpPr>
          <a:xfrm>
            <a:off x="438150" y="3551554"/>
            <a:ext cx="7772400" cy="1372458"/>
            <a:chOff x="438150" y="3339329"/>
            <a:chExt cx="7772400" cy="137245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253633E-724D-CE78-B319-424C46A6C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150" y="3541846"/>
              <a:ext cx="7772400" cy="116994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0BECB63-4BEA-D198-3798-D22DC3B7C984}"/>
                </a:ext>
              </a:extLst>
            </p:cNvPr>
            <p:cNvSpPr/>
            <p:nvPr/>
          </p:nvSpPr>
          <p:spPr>
            <a:xfrm>
              <a:off x="438150" y="3339329"/>
              <a:ext cx="7772400" cy="230504"/>
            </a:xfrm>
            <a:prstGeom prst="rect">
              <a:avLst/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DBSCAN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6AB78B-7F9B-56CC-A2CC-7B0751AB4712}"/>
              </a:ext>
            </a:extLst>
          </p:cNvPr>
          <p:cNvGrpSpPr/>
          <p:nvPr/>
        </p:nvGrpSpPr>
        <p:grpSpPr>
          <a:xfrm>
            <a:off x="438150" y="5157332"/>
            <a:ext cx="7772400" cy="1400445"/>
            <a:chOff x="438150" y="4776332"/>
            <a:chExt cx="7772400" cy="140044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4DC5D39-71C7-6D6C-2376-6F989258D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150" y="5006836"/>
              <a:ext cx="7772400" cy="116994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26B1FBB-70EE-D672-073C-87A25A18CBEC}"/>
                </a:ext>
              </a:extLst>
            </p:cNvPr>
            <p:cNvSpPr/>
            <p:nvPr/>
          </p:nvSpPr>
          <p:spPr>
            <a:xfrm>
              <a:off x="438150" y="4776332"/>
              <a:ext cx="7772400" cy="230504"/>
            </a:xfrm>
            <a:prstGeom prst="rect">
              <a:avLst/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Hierarchical Clustering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5BDD9-E3BA-7145-3272-62D851F956D5}"/>
              </a:ext>
            </a:extLst>
          </p:cNvPr>
          <p:cNvGrpSpPr/>
          <p:nvPr/>
        </p:nvGrpSpPr>
        <p:grpSpPr>
          <a:xfrm>
            <a:off x="8486775" y="2274365"/>
            <a:ext cx="3267075" cy="723324"/>
            <a:chOff x="8486775" y="2274365"/>
            <a:chExt cx="3267075" cy="72332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4A202B-8E65-5ED8-872E-AE3D7101D741}"/>
                </a:ext>
              </a:extLst>
            </p:cNvPr>
            <p:cNvSpPr txBox="1"/>
            <p:nvPr/>
          </p:nvSpPr>
          <p:spPr>
            <a:xfrm>
              <a:off x="8486775" y="2274365"/>
              <a:ext cx="32670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Silhouette Score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DE8D752-8253-B4A5-A36B-BEAAACC5DE67}"/>
                </a:ext>
              </a:extLst>
            </p:cNvPr>
            <p:cNvSpPr txBox="1"/>
            <p:nvPr/>
          </p:nvSpPr>
          <p:spPr>
            <a:xfrm>
              <a:off x="8486775" y="2474469"/>
              <a:ext cx="3267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SG" sz="2800" dirty="0"/>
                <a:t>0.24674</a:t>
              </a:r>
              <a:endParaRPr lang="en-US" sz="28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4BF3CF-CA35-3275-3CC5-CDC61B60BCB2}"/>
              </a:ext>
            </a:extLst>
          </p:cNvPr>
          <p:cNvGrpSpPr/>
          <p:nvPr/>
        </p:nvGrpSpPr>
        <p:grpSpPr>
          <a:xfrm>
            <a:off x="8486775" y="3977379"/>
            <a:ext cx="3267075" cy="723324"/>
            <a:chOff x="8486775" y="2274365"/>
            <a:chExt cx="3267075" cy="72332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29604D-0313-55C5-97B5-76F3D5E97B2D}"/>
                </a:ext>
              </a:extLst>
            </p:cNvPr>
            <p:cNvSpPr txBox="1"/>
            <p:nvPr/>
          </p:nvSpPr>
          <p:spPr>
            <a:xfrm>
              <a:off x="8486775" y="2274365"/>
              <a:ext cx="32670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Silhouette Score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5E0B98-1476-B89A-017F-798E2D88907A}"/>
                </a:ext>
              </a:extLst>
            </p:cNvPr>
            <p:cNvSpPr txBox="1"/>
            <p:nvPr/>
          </p:nvSpPr>
          <p:spPr>
            <a:xfrm>
              <a:off x="8486775" y="2474469"/>
              <a:ext cx="3267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SG" sz="2800" b="1" dirty="0"/>
                <a:t>0.49499</a:t>
              </a:r>
              <a:endParaRPr lang="en-US" sz="2800" b="1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044ADD5-6A55-618B-1122-E3E40FFAB4D1}"/>
              </a:ext>
            </a:extLst>
          </p:cNvPr>
          <p:cNvGrpSpPr/>
          <p:nvPr/>
        </p:nvGrpSpPr>
        <p:grpSpPr>
          <a:xfrm>
            <a:off x="8486775" y="5611144"/>
            <a:ext cx="3267075" cy="723324"/>
            <a:chOff x="8486775" y="2274365"/>
            <a:chExt cx="3267075" cy="72332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FE8D9C2-EBBB-8AAE-E132-47DFF995245A}"/>
                </a:ext>
              </a:extLst>
            </p:cNvPr>
            <p:cNvSpPr txBox="1"/>
            <p:nvPr/>
          </p:nvSpPr>
          <p:spPr>
            <a:xfrm>
              <a:off x="8486775" y="2274365"/>
              <a:ext cx="32670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Silhouette Score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7DF9FBE-8F88-0344-260B-0941F039AD8E}"/>
                </a:ext>
              </a:extLst>
            </p:cNvPr>
            <p:cNvSpPr txBox="1"/>
            <p:nvPr/>
          </p:nvSpPr>
          <p:spPr>
            <a:xfrm>
              <a:off x="8486775" y="2474469"/>
              <a:ext cx="3267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SG" sz="2800" dirty="0"/>
                <a:t>0.24135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08621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0962-1948-82C1-D232-8158FC5C5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 2: Loan Eligibility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1116E-EEB4-4319-E7A4-A390E1BDB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Nature of problem: Classification  </a:t>
            </a:r>
          </a:p>
          <a:p>
            <a:pPr lvl="1"/>
            <a:r>
              <a:rPr lang="en-US" dirty="0"/>
              <a:t>Target variable is binary and a categorical variable (Yes or No) </a:t>
            </a:r>
          </a:p>
          <a:p>
            <a:r>
              <a:rPr lang="en-US" dirty="0"/>
              <a:t>Modelling techniques needed: Logistic Regression, KNN model </a:t>
            </a:r>
          </a:p>
          <a:p>
            <a:r>
              <a:rPr lang="en-US" dirty="0"/>
              <a:t>Metrics: Confusion Matrix (accuracy score) </a:t>
            </a:r>
          </a:p>
          <a:p>
            <a:r>
              <a:rPr lang="en-US" b="1" dirty="0"/>
              <a:t>Challenges</a:t>
            </a:r>
            <a:r>
              <a:rPr lang="en-US" dirty="0"/>
              <a:t>: Conversion of the categorical variables, Scaling the variables </a:t>
            </a:r>
          </a:p>
        </p:txBody>
      </p:sp>
    </p:spTree>
    <p:extLst>
      <p:ext uri="{BB962C8B-B14F-4D97-AF65-F5344CB8AC3E}">
        <p14:creationId xmlns:p14="http://schemas.microsoft.com/office/powerpoint/2010/main" val="2381394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135" name="Rectangle 5134">
            <a:extLst>
              <a:ext uri="{FF2B5EF4-FFF2-40B4-BE49-F238E27FC236}">
                <a16:creationId xmlns:a16="http://schemas.microsoft.com/office/drawing/2014/main" id="{BF3D65BA-1C65-40FB-92EF-83951BDC1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9025333-1AD5-1896-7EBB-B1C0DD309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2600" y="896670"/>
            <a:ext cx="7344671" cy="460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7" name="Rectangle 5136">
            <a:extLst>
              <a:ext uri="{FF2B5EF4-FFF2-40B4-BE49-F238E27FC236}">
                <a16:creationId xmlns:a16="http://schemas.microsoft.com/office/drawing/2014/main" id="{ADF52CCA-FCDD-49A0-BFFC-3BD41F1B8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A47BA8-878E-2540-985B-F2CD1C306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>
                <a:solidFill>
                  <a:srgbClr val="FFFFFF"/>
                </a:solidFill>
              </a:rPr>
              <a:t>Correlation between variables</a:t>
            </a:r>
          </a:p>
        </p:txBody>
      </p:sp>
    </p:spTree>
    <p:extLst>
      <p:ext uri="{BB962C8B-B14F-4D97-AF65-F5344CB8AC3E}">
        <p14:creationId xmlns:p14="http://schemas.microsoft.com/office/powerpoint/2010/main" val="1390337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0962-1948-82C1-D232-8158FC5C5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Classification Model Metrics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2F4C21-AAD7-431E-37EC-CCC37AF234D6}"/>
              </a:ext>
            </a:extLst>
          </p:cNvPr>
          <p:cNvSpPr/>
          <p:nvPr/>
        </p:nvSpPr>
        <p:spPr>
          <a:xfrm>
            <a:off x="425450" y="1949992"/>
            <a:ext cx="5438610" cy="230504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Logistic Regression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FFDF3C-F21D-FBAC-EB7F-A8C05827C273}"/>
              </a:ext>
            </a:extLst>
          </p:cNvPr>
          <p:cNvSpPr/>
          <p:nvPr/>
        </p:nvSpPr>
        <p:spPr>
          <a:xfrm>
            <a:off x="6327941" y="1949992"/>
            <a:ext cx="5424237" cy="230504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KNN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772479-9DE5-FDA1-C29D-8FF14EA3D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2273300"/>
            <a:ext cx="5588000" cy="1625600"/>
          </a:xfrm>
          <a:prstGeom prst="rect">
            <a:avLst/>
          </a:prstGeom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5A8C693D-1D81-F7D8-8387-DCEB54BE6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729" y="3991704"/>
            <a:ext cx="318331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30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0962-1948-82C1-D232-8158FC5C5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Classification Model Metrics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FFDF3C-F21D-FBAC-EB7F-A8C05827C273}"/>
              </a:ext>
            </a:extLst>
          </p:cNvPr>
          <p:cNvSpPr/>
          <p:nvPr/>
        </p:nvSpPr>
        <p:spPr>
          <a:xfrm>
            <a:off x="6327941" y="1949992"/>
            <a:ext cx="5424237" cy="230504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KNN Model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A73B96F-62F8-24A4-2906-FBC3B4305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2428146"/>
            <a:ext cx="5331671" cy="336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7688BC-A941-AF3C-161C-54827A9D6D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46" b="41968"/>
          <a:stretch/>
        </p:blipFill>
        <p:spPr>
          <a:xfrm>
            <a:off x="7657429" y="2180496"/>
            <a:ext cx="2765259" cy="439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020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0962-1948-82C1-D232-8158FC5C5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Classification Model Metrics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2F4C21-AAD7-431E-37EC-CCC37AF234D6}"/>
              </a:ext>
            </a:extLst>
          </p:cNvPr>
          <p:cNvSpPr/>
          <p:nvPr/>
        </p:nvSpPr>
        <p:spPr>
          <a:xfrm>
            <a:off x="425450" y="1949992"/>
            <a:ext cx="5438610" cy="230504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Logistic Regression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FFDF3C-F21D-FBAC-EB7F-A8C05827C273}"/>
              </a:ext>
            </a:extLst>
          </p:cNvPr>
          <p:cNvSpPr/>
          <p:nvPr/>
        </p:nvSpPr>
        <p:spPr>
          <a:xfrm>
            <a:off x="6327941" y="1949992"/>
            <a:ext cx="5424237" cy="230504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KNN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772479-9DE5-FDA1-C29D-8FF14EA3D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2273300"/>
            <a:ext cx="5588000" cy="1625600"/>
          </a:xfrm>
          <a:prstGeom prst="rect">
            <a:avLst/>
          </a:prstGeom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5A8C693D-1D81-F7D8-8387-DCEB54BE6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729" y="3991704"/>
            <a:ext cx="318331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325DF1-CBD6-B985-505F-3949760A2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941" y="2273300"/>
            <a:ext cx="5424236" cy="1625600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6E32BD27-9D3B-7736-1158-AF2B5A53F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404" y="3991704"/>
            <a:ext cx="318331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433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0962-1948-82C1-D232-8158FC5C5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Classification Model Final Prediction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2F4C21-AAD7-431E-37EC-CCC37AF234D6}"/>
              </a:ext>
            </a:extLst>
          </p:cNvPr>
          <p:cNvSpPr/>
          <p:nvPr/>
        </p:nvSpPr>
        <p:spPr>
          <a:xfrm>
            <a:off x="425449" y="1949992"/>
            <a:ext cx="11341101" cy="2344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Logistic Regression – Works better as results aligns better with what we know about this dataset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FFDF3C-F21D-FBAC-EB7F-A8C05827C273}"/>
              </a:ext>
            </a:extLst>
          </p:cNvPr>
          <p:cNvSpPr/>
          <p:nvPr/>
        </p:nvSpPr>
        <p:spPr>
          <a:xfrm>
            <a:off x="425450" y="3943892"/>
            <a:ext cx="11341100" cy="234408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KNN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DC245C-4718-4A28-041C-8971FB37F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49" y="2301576"/>
            <a:ext cx="11396567" cy="14068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1C2D9F-9BB7-9B42-E74A-69A908EAD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48" y="4413792"/>
            <a:ext cx="11396567" cy="140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07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A47BA8-878E-2540-985B-F2CD1C306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610099"/>
            <a:ext cx="10993549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Running model on new data entry</a:t>
            </a: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1A515B1-A9B3-49B0-AE0D-D038D42C2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37081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creen Recording 2022-12-15 at 2.41.05 AM">
            <a:hlinkClick r:id="" action="ppaction://media"/>
            <a:extLst>
              <a:ext uri="{FF2B5EF4-FFF2-40B4-BE49-F238E27FC236}">
                <a16:creationId xmlns:a16="http://schemas.microsoft.com/office/drawing/2014/main" id="{7B58F4B3-3D35-4D26-070A-F3589991AC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5787" y="794908"/>
            <a:ext cx="8915406" cy="356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7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0962-1948-82C1-D232-8158FC5C5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 3: Loan Amount Estimation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1116E-EEB4-4319-E7A4-A390E1BDB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Nature of problem: Linear Regression  </a:t>
            </a:r>
          </a:p>
          <a:p>
            <a:pPr lvl="1"/>
            <a:r>
              <a:rPr lang="en-US" dirty="0"/>
              <a:t>Target variable is the estimation on amount of loan to be provided </a:t>
            </a:r>
          </a:p>
          <a:p>
            <a:r>
              <a:rPr lang="en-US" dirty="0"/>
              <a:t>Modelling techniques needed: Linear Regression</a:t>
            </a:r>
          </a:p>
          <a:p>
            <a:r>
              <a:rPr lang="en-US" dirty="0"/>
              <a:t>Metrics: RMSE, Adjusted R^2 score </a:t>
            </a:r>
          </a:p>
          <a:p>
            <a:r>
              <a:rPr lang="en-US" b="1" dirty="0"/>
              <a:t>Challenges</a:t>
            </a:r>
            <a:r>
              <a:rPr lang="en-US" dirty="0"/>
              <a:t>: Feature Selection, Scaling of variables </a:t>
            </a:r>
          </a:p>
        </p:txBody>
      </p:sp>
    </p:spTree>
    <p:extLst>
      <p:ext uri="{BB962C8B-B14F-4D97-AF65-F5344CB8AC3E}">
        <p14:creationId xmlns:p14="http://schemas.microsoft.com/office/powerpoint/2010/main" val="2730422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1" name="Rectangle 11270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273" name="Rectangle 11272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275" name="Rectangle 11274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277" name="Rectangle 11276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1279" name="Rectangle 11278">
            <a:extLst>
              <a:ext uri="{FF2B5EF4-FFF2-40B4-BE49-F238E27FC236}">
                <a16:creationId xmlns:a16="http://schemas.microsoft.com/office/drawing/2014/main" id="{BF3D65BA-1C65-40FB-92EF-83951BDC1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DC7FC3D-AD5D-C4B1-5E0B-79D5F0ED7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2600" y="789767"/>
            <a:ext cx="7348409" cy="446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81" name="Rectangle 11280">
            <a:extLst>
              <a:ext uri="{FF2B5EF4-FFF2-40B4-BE49-F238E27FC236}">
                <a16:creationId xmlns:a16="http://schemas.microsoft.com/office/drawing/2014/main" id="{ADF52CCA-FCDD-49A0-BFFC-3BD41F1B8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8D573-FE7D-D37E-C21A-7AD439C45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Correlation </a:t>
            </a:r>
            <a:r>
              <a:rPr lang="en-US" sz="3200" dirty="0" err="1">
                <a:solidFill>
                  <a:srgbClr val="FFFFFF"/>
                </a:solidFill>
              </a:rPr>
              <a:t>MAtrix</a:t>
            </a:r>
            <a:endParaRPr 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163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868E-44A7-BB79-1A5D-6E3DF82BC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– About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0C96C-CA85-FAFB-055F-62A90FBED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212702" cy="3678303"/>
          </a:xfrm>
        </p:spPr>
        <p:txBody>
          <a:bodyPr anchor="t"/>
          <a:lstStyle/>
          <a:p>
            <a:pPr algn="just"/>
            <a:r>
              <a:rPr lang="en-SG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Dream Housing Finance company deals in all kinds of home loans. They have presence across all urban, semi urban and rural areas.</a:t>
            </a:r>
            <a:endParaRPr lang="en-SG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256F852-DB17-236C-E3D0-660C75FFC250}"/>
              </a:ext>
            </a:extLst>
          </p:cNvPr>
          <p:cNvGrpSpPr/>
          <p:nvPr/>
        </p:nvGrpSpPr>
        <p:grpSpPr>
          <a:xfrm>
            <a:off x="702906" y="3258715"/>
            <a:ext cx="10786188" cy="1268965"/>
            <a:chOff x="1007706" y="3601615"/>
            <a:chExt cx="10786188" cy="126896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8176FCE-9FC7-D29D-1D74-BCACFED866F2}"/>
                </a:ext>
              </a:extLst>
            </p:cNvPr>
            <p:cNvSpPr/>
            <p:nvPr/>
          </p:nvSpPr>
          <p:spPr>
            <a:xfrm>
              <a:off x="1007706" y="4049486"/>
              <a:ext cx="1866123" cy="8210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Customer goes to the Company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E04E767-8609-3D33-AF02-D2AEA4FA6375}"/>
                </a:ext>
              </a:extLst>
            </p:cNvPr>
            <p:cNvSpPr/>
            <p:nvPr/>
          </p:nvSpPr>
          <p:spPr>
            <a:xfrm>
              <a:off x="3981060" y="4049486"/>
              <a:ext cx="1866123" cy="8210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Fills an Application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8B74216-E12D-C989-D9E1-A476526A20B9}"/>
                </a:ext>
              </a:extLst>
            </p:cNvPr>
            <p:cNvSpPr/>
            <p:nvPr/>
          </p:nvSpPr>
          <p:spPr>
            <a:xfrm>
              <a:off x="6954414" y="4049486"/>
              <a:ext cx="1866124" cy="8210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Loan Eligibility is assessed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50B4A8D-59FE-DB70-0F4C-FE894B6DD252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2873829" y="4460033"/>
              <a:ext cx="110723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86E0834-5EB0-3CFD-F794-926648E7AF32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5847183" y="4460033"/>
              <a:ext cx="110723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C968454-5338-2AFA-463D-B39EDD2DB3D3}"/>
                </a:ext>
              </a:extLst>
            </p:cNvPr>
            <p:cNvSpPr/>
            <p:nvPr/>
          </p:nvSpPr>
          <p:spPr>
            <a:xfrm>
              <a:off x="1007706" y="3601615"/>
              <a:ext cx="10786188" cy="393875"/>
            </a:xfrm>
            <a:prstGeom prst="rect">
              <a:avLst/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Current Process (Turnaround time of a few weeks)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A112A9-1E47-ED5A-39A7-159B210C778A}"/>
                </a:ext>
              </a:extLst>
            </p:cNvPr>
            <p:cNvSpPr/>
            <p:nvPr/>
          </p:nvSpPr>
          <p:spPr>
            <a:xfrm>
              <a:off x="9927770" y="4049486"/>
              <a:ext cx="1866124" cy="8210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Loan is provided to customer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00CB052-E113-BCB5-0273-2CB28D2C8E85}"/>
                </a:ext>
              </a:extLst>
            </p:cNvPr>
            <p:cNvCxnSpPr>
              <a:cxnSpLocks/>
              <a:stCxn id="6" idx="3"/>
              <a:endCxn id="16" idx="1"/>
            </p:cNvCxnSpPr>
            <p:nvPr/>
          </p:nvCxnSpPr>
          <p:spPr>
            <a:xfrm>
              <a:off x="8820538" y="4460033"/>
              <a:ext cx="110723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DF346CE9-8347-8492-54AD-48A2213BF8DD}"/>
              </a:ext>
            </a:extLst>
          </p:cNvPr>
          <p:cNvSpPr/>
          <p:nvPr/>
        </p:nvSpPr>
        <p:spPr>
          <a:xfrm>
            <a:off x="581192" y="5027601"/>
            <a:ext cx="11212702" cy="1013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Goal: </a:t>
            </a:r>
          </a:p>
          <a:p>
            <a:pPr marL="342900" indent="-342900" algn="ctr">
              <a:buAutoNum type="arabicParenBoth"/>
            </a:pPr>
            <a:r>
              <a:rPr lang="en-US" dirty="0"/>
              <a:t>Automate the Eligibility Assessment Process</a:t>
            </a:r>
          </a:p>
          <a:p>
            <a:pPr marL="342900" indent="-342900" algn="ctr">
              <a:buAutoNum type="arabicParenBoth"/>
            </a:pPr>
            <a:r>
              <a:rPr lang="en-US" dirty="0"/>
              <a:t>Expediate assessment on their current pipeline of loans requests  </a:t>
            </a:r>
          </a:p>
        </p:txBody>
      </p:sp>
    </p:spTree>
    <p:extLst>
      <p:ext uri="{BB962C8B-B14F-4D97-AF65-F5344CB8AC3E}">
        <p14:creationId xmlns:p14="http://schemas.microsoft.com/office/powerpoint/2010/main" val="105803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2309D-F768-AE9B-C99E-D52B5BF1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Results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0F170AA-43FC-38C0-5D77-A94AEBD9845D}"/>
              </a:ext>
            </a:extLst>
          </p:cNvPr>
          <p:cNvGrpSpPr/>
          <p:nvPr/>
        </p:nvGrpSpPr>
        <p:grpSpPr>
          <a:xfrm>
            <a:off x="581192" y="2250892"/>
            <a:ext cx="3660608" cy="4079260"/>
            <a:chOff x="581192" y="2250892"/>
            <a:chExt cx="3660608" cy="4079260"/>
          </a:xfrm>
        </p:grpSpPr>
        <p:sp>
          <p:nvSpPr>
            <p:cNvPr id="10" name="Text Placeholder 2">
              <a:extLst>
                <a:ext uri="{FF2B5EF4-FFF2-40B4-BE49-F238E27FC236}">
                  <a16:creationId xmlns:a16="http://schemas.microsoft.com/office/drawing/2014/main" id="{EEC2300B-E7CB-DADF-977B-C7A624520E2B}"/>
                </a:ext>
              </a:extLst>
            </p:cNvPr>
            <p:cNvSpPr txBox="1">
              <a:spLocks/>
            </p:cNvSpPr>
            <p:nvPr/>
          </p:nvSpPr>
          <p:spPr>
            <a:xfrm>
              <a:off x="887219" y="2250892"/>
              <a:ext cx="3354581" cy="536005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en-US"/>
              </a:defPPr>
              <a:lvl1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2200" b="0">
                  <a:solidFill>
                    <a:schemeClr val="accent2"/>
                  </a:solidFill>
                </a:defRPr>
              </a:lvl1pPr>
              <a:lvl2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2000" b="1">
                  <a:solidFill>
                    <a:schemeClr val="tx2"/>
                  </a:solidFill>
                </a:defRPr>
              </a:lvl2pPr>
              <a:lvl3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b="1">
                  <a:solidFill>
                    <a:schemeClr val="tx2"/>
                  </a:solidFill>
                </a:defRPr>
              </a:lvl3pPr>
              <a:lvl4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>
                  <a:solidFill>
                    <a:schemeClr val="tx2"/>
                  </a:solidFill>
                </a:defRPr>
              </a:lvl4pPr>
              <a:lvl5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>
                  <a:solidFill>
                    <a:schemeClr val="tx2"/>
                  </a:solidFill>
                </a:defRPr>
              </a:lvl5pPr>
              <a:lvl6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>
                  <a:solidFill>
                    <a:schemeClr val="tx2"/>
                  </a:solidFill>
                </a:defRPr>
              </a:lvl6pPr>
              <a:lvl7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>
                  <a:solidFill>
                    <a:schemeClr val="tx2"/>
                  </a:solidFill>
                </a:defRPr>
              </a:lvl7pPr>
              <a:lvl8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>
                  <a:solidFill>
                    <a:schemeClr val="tx2"/>
                  </a:solidFill>
                </a:defRPr>
              </a:lvl8pPr>
              <a:lvl9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>
                  <a:solidFill>
                    <a:schemeClr val="tx2"/>
                  </a:solidFill>
                </a:defRPr>
              </a:lvl9pPr>
            </a:lstStyle>
            <a:p>
              <a:r>
                <a:rPr lang="en-US" sz="1800" dirty="0"/>
                <a:t>Model 1 – All Variables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A974409-39CC-5A95-D9CF-076937842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8251" y="2884933"/>
              <a:ext cx="3214882" cy="218544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15260BA-6EF5-5BF1-1D0D-4BD2BB57E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192" y="5250652"/>
              <a:ext cx="3429000" cy="10795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0EE6F32-6F04-2B7D-0CD2-5990C4A69274}"/>
              </a:ext>
            </a:extLst>
          </p:cNvPr>
          <p:cNvGrpSpPr/>
          <p:nvPr/>
        </p:nvGrpSpPr>
        <p:grpSpPr>
          <a:xfrm>
            <a:off x="4539391" y="2250892"/>
            <a:ext cx="3521735" cy="4079260"/>
            <a:chOff x="4595682" y="2250892"/>
            <a:chExt cx="3521735" cy="4079260"/>
          </a:xfrm>
        </p:grpSpPr>
        <p:sp>
          <p:nvSpPr>
            <p:cNvPr id="11" name="Text Placeholder 4">
              <a:extLst>
                <a:ext uri="{FF2B5EF4-FFF2-40B4-BE49-F238E27FC236}">
                  <a16:creationId xmlns:a16="http://schemas.microsoft.com/office/drawing/2014/main" id="{7D601E0D-BBF9-B343-4C42-0D8E1F4D0B3C}"/>
                </a:ext>
              </a:extLst>
            </p:cNvPr>
            <p:cNvSpPr txBox="1">
              <a:spLocks/>
            </p:cNvSpPr>
            <p:nvPr/>
          </p:nvSpPr>
          <p:spPr>
            <a:xfrm>
              <a:off x="4725627" y="2250892"/>
              <a:ext cx="3354581" cy="553373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en-US"/>
              </a:defPPr>
              <a:lvl1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2200" b="0">
                  <a:solidFill>
                    <a:schemeClr val="accent2"/>
                  </a:solidFill>
                </a:defRPr>
              </a:lvl1pPr>
              <a:lvl2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2000" b="1">
                  <a:solidFill>
                    <a:schemeClr val="tx2"/>
                  </a:solidFill>
                </a:defRPr>
              </a:lvl2pPr>
              <a:lvl3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b="1">
                  <a:solidFill>
                    <a:schemeClr val="tx2"/>
                  </a:solidFill>
                </a:defRPr>
              </a:lvl3pPr>
              <a:lvl4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>
                  <a:solidFill>
                    <a:schemeClr val="tx2"/>
                  </a:solidFill>
                </a:defRPr>
              </a:lvl4pPr>
              <a:lvl5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>
                  <a:solidFill>
                    <a:schemeClr val="tx2"/>
                  </a:solidFill>
                </a:defRPr>
              </a:lvl5pPr>
              <a:lvl6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>
                  <a:solidFill>
                    <a:schemeClr val="tx2"/>
                  </a:solidFill>
                </a:defRPr>
              </a:lvl6pPr>
              <a:lvl7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>
                  <a:solidFill>
                    <a:schemeClr val="tx2"/>
                  </a:solidFill>
                </a:defRPr>
              </a:lvl7pPr>
              <a:lvl8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>
                  <a:solidFill>
                    <a:schemeClr val="tx2"/>
                  </a:solidFill>
                </a:defRPr>
              </a:lvl8pPr>
              <a:lvl9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>
                  <a:solidFill>
                    <a:schemeClr val="tx2"/>
                  </a:solidFill>
                </a:defRPr>
              </a:lvl9pPr>
            </a:lstStyle>
            <a:p>
              <a:r>
                <a:rPr lang="en-US" sz="1600" b="1" dirty="0"/>
                <a:t>Model 2 – Stepwise Regression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B2D9B9F-9F09-9516-A25F-8814FE3BD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5682" y="2881964"/>
              <a:ext cx="3379231" cy="74645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5D3FE11-7223-B24D-BD54-63F984630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88417" y="5250652"/>
              <a:ext cx="3429000" cy="10795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01DE009-48D7-A361-FEE0-FA1B60A29B48}"/>
              </a:ext>
            </a:extLst>
          </p:cNvPr>
          <p:cNvGrpSpPr/>
          <p:nvPr/>
        </p:nvGrpSpPr>
        <p:grpSpPr>
          <a:xfrm>
            <a:off x="8358717" y="2250892"/>
            <a:ext cx="3429000" cy="4038960"/>
            <a:chOff x="8358717" y="2250892"/>
            <a:chExt cx="3429000" cy="4038960"/>
          </a:xfrm>
        </p:grpSpPr>
        <p:sp>
          <p:nvSpPr>
            <p:cNvPr id="8" name="Text Placeholder 4">
              <a:extLst>
                <a:ext uri="{FF2B5EF4-FFF2-40B4-BE49-F238E27FC236}">
                  <a16:creationId xmlns:a16="http://schemas.microsoft.com/office/drawing/2014/main" id="{2C23AF7B-6326-E824-9745-E9FD8A4ED6CE}"/>
                </a:ext>
              </a:extLst>
            </p:cNvPr>
            <p:cNvSpPr txBox="1">
              <a:spLocks/>
            </p:cNvSpPr>
            <p:nvPr/>
          </p:nvSpPr>
          <p:spPr>
            <a:xfrm>
              <a:off x="8395927" y="2250892"/>
              <a:ext cx="3354581" cy="553373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b">
              <a:no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2200" b="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20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8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/>
                <a:t>Model 3 – Modified Model 2 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76E71A4-7642-DCF9-D999-58D868081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95927" y="2884933"/>
              <a:ext cx="2968759" cy="105160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6ED5FAE-FCD4-1B9B-598D-891DC87CF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58717" y="5276052"/>
              <a:ext cx="3429000" cy="101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4786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A47BA8-878E-2540-985B-F2CD1C306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610099"/>
            <a:ext cx="10993549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Running model on new data entry</a:t>
            </a: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1A515B1-A9B3-49B0-AE0D-D038D42C2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37081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creen Recording 2022-12-15 at 2.59.14 AM">
            <a:hlinkClick r:id="" action="ppaction://media"/>
            <a:extLst>
              <a:ext uri="{FF2B5EF4-FFF2-40B4-BE49-F238E27FC236}">
                <a16:creationId xmlns:a16="http://schemas.microsoft.com/office/drawing/2014/main" id="{E8E03884-95F6-C699-255A-C2325C0FD9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9363" y="720343"/>
            <a:ext cx="9028253" cy="356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71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B9733-0AFC-4D34-1583-A3B1000D2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8F9C3-19CC-BB38-069A-98767AA9B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Limited features availability and limited time series data impacts the accuracy of the prediction, and might yield better models – gather better quality data in larger quantities </a:t>
            </a:r>
          </a:p>
          <a:p>
            <a:r>
              <a:rPr lang="en-US" dirty="0"/>
              <a:t>Human error may be a key inhibiting factor – implement controls on data input to ensure that ”fat finger” mistakes are avoided when making assessment </a:t>
            </a:r>
          </a:p>
          <a:p>
            <a:r>
              <a:rPr lang="en-US" dirty="0"/>
              <a:t>Make certain fields mandatory  - Employment status, Education, Income amounts, dependents etc. </a:t>
            </a:r>
          </a:p>
          <a:p>
            <a:r>
              <a:rPr lang="en-US" dirty="0"/>
              <a:t>Modelling </a:t>
            </a:r>
          </a:p>
          <a:p>
            <a:pPr lvl="1"/>
            <a:r>
              <a:rPr lang="en-US" dirty="0"/>
              <a:t>Logistic regression offers better prediction capabilities that aligns with our understanding of the customer segments </a:t>
            </a:r>
          </a:p>
          <a:p>
            <a:pPr lvl="1"/>
            <a:r>
              <a:rPr lang="en-US" dirty="0"/>
              <a:t>Linear regression models could have been improved with more features, and larger sample of data </a:t>
            </a:r>
          </a:p>
          <a:p>
            <a:pPr lvl="1"/>
            <a:r>
              <a:rPr lang="en-US" dirty="0"/>
              <a:t>To improve their prediction accuracy, they should fine tune their models regularly with more data being collected and stored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383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34A69-E76E-65E8-C4CF-6BC4BBAEE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Assumptions, Limitations and success metrics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78D5E0-AA61-9D75-B8F2-F737A8938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3354581" cy="536005"/>
          </a:xfrm>
        </p:spPr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C79688-F7AE-2E2B-2423-753552B6C8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3660606" cy="2934999"/>
          </a:xfrm>
        </p:spPr>
        <p:txBody>
          <a:bodyPr>
            <a:normAutofit fontScale="70000" lnSpcReduction="20000"/>
          </a:bodyPr>
          <a:lstStyle/>
          <a:p>
            <a:r>
              <a:rPr lang="en-SG" dirty="0">
                <a:solidFill>
                  <a:srgbClr val="000000"/>
                </a:solidFill>
                <a:latin typeface="Helvetica Neue" panose="02000503000000020004" pitchFamily="2" charset="0"/>
              </a:rPr>
              <a:t>P</a:t>
            </a:r>
            <a:r>
              <a:rPr lang="en-SG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ast loan eligibility assessments are accurate</a:t>
            </a:r>
          </a:p>
          <a:p>
            <a:pPr algn="l"/>
            <a:r>
              <a:rPr lang="en-SG" sz="1900" dirty="0">
                <a:solidFill>
                  <a:srgbClr val="000000"/>
                </a:solidFill>
                <a:latin typeface="Helvetica Neue" panose="02000503000000020004" pitchFamily="2" charset="0"/>
              </a:rPr>
              <a:t>No other additional datapoints aside from the data features available within the dataset are relevant for the assessment</a:t>
            </a:r>
          </a:p>
          <a:p>
            <a:pPr algn="l"/>
            <a:r>
              <a:rPr lang="en-SG" sz="1900" dirty="0">
                <a:solidFill>
                  <a:srgbClr val="000000"/>
                </a:solidFill>
                <a:latin typeface="Helvetica Neue" panose="02000503000000020004" pitchFamily="2" charset="0"/>
              </a:rPr>
              <a:t>No limits in loan provision for customers</a:t>
            </a:r>
          </a:p>
          <a:p>
            <a:pPr algn="l"/>
            <a:r>
              <a:rPr lang="en-SG" sz="1900" dirty="0">
                <a:solidFill>
                  <a:srgbClr val="000000"/>
                </a:solidFill>
                <a:latin typeface="Helvetica Neue" panose="02000503000000020004" pitchFamily="2" charset="0"/>
              </a:rPr>
              <a:t>Credit History of a customer is static and would not change over time. </a:t>
            </a:r>
          </a:p>
          <a:p>
            <a:pPr algn="l"/>
            <a:r>
              <a:rPr lang="en-SG" sz="1900" dirty="0">
                <a:solidFill>
                  <a:srgbClr val="000000"/>
                </a:solidFill>
                <a:latin typeface="Helvetica Neue" panose="02000503000000020004" pitchFamily="2" charset="0"/>
              </a:rPr>
              <a:t>Each customer only takes on 1 loan. </a:t>
            </a:r>
          </a:p>
          <a:p>
            <a:pPr algn="l"/>
            <a:r>
              <a:rPr lang="en-SG" sz="1900" dirty="0">
                <a:solidFill>
                  <a:srgbClr val="000000"/>
                </a:solidFill>
                <a:latin typeface="Helvetica Neue" panose="02000503000000020004" pitchFamily="2" charset="0"/>
              </a:rPr>
              <a:t>Every customer is a new applicant, no repeat customers on dataset</a:t>
            </a:r>
            <a:br>
              <a:rPr lang="en-SG" sz="1900" dirty="0">
                <a:solidFill>
                  <a:srgbClr val="000000"/>
                </a:solidFill>
                <a:latin typeface="Helvetica Neue" panose="02000503000000020004" pitchFamily="2" charset="0"/>
              </a:rPr>
            </a:br>
            <a:endParaRPr lang="en-US" sz="19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BF2729-91C2-F932-29D8-7BDE8FE95A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25627" y="2250892"/>
            <a:ext cx="3354581" cy="553373"/>
          </a:xfrm>
          <a:noFill/>
        </p:spPr>
        <p:txBody>
          <a:bodyPr/>
          <a:lstStyle/>
          <a:p>
            <a:r>
              <a:rPr lang="en-US" dirty="0"/>
              <a:t>Goals &amp; Metrics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1BC0CA-CC1C-969B-F687-02CB167CE1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19600" y="2926052"/>
            <a:ext cx="3660607" cy="2934999"/>
          </a:xfrm>
          <a:noFill/>
        </p:spPr>
        <p:txBody>
          <a:bodyPr>
            <a:normAutofit fontScale="70000" lnSpcReduction="20000"/>
          </a:bodyPr>
          <a:lstStyle/>
          <a:p>
            <a:r>
              <a:rPr lang="en-SG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Identify efficient prediction models for loan status assessment and loan amount estimation:</a:t>
            </a:r>
          </a:p>
          <a:p>
            <a:pPr lvl="1"/>
            <a:r>
              <a:rPr lang="en-SG" sz="1700" dirty="0">
                <a:solidFill>
                  <a:srgbClr val="000000"/>
                </a:solidFill>
                <a:latin typeface="Helvetica Neue" panose="02000503000000020004" pitchFamily="2" charset="0"/>
              </a:rPr>
              <a:t>L</a:t>
            </a:r>
            <a:r>
              <a:rPr lang="en-SG" sz="17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ow errors</a:t>
            </a:r>
          </a:p>
          <a:p>
            <a:pPr lvl="1"/>
            <a:r>
              <a:rPr lang="en-SG" sz="1700" dirty="0">
                <a:solidFill>
                  <a:srgbClr val="000000"/>
                </a:solidFill>
                <a:latin typeface="Helvetica Neue" panose="02000503000000020004" pitchFamily="2" charset="0"/>
              </a:rPr>
              <a:t>B</a:t>
            </a:r>
            <a:r>
              <a:rPr lang="en-SG" sz="17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etter accuracy, </a:t>
            </a:r>
          </a:p>
          <a:p>
            <a:pPr lvl="1"/>
            <a:r>
              <a:rPr lang="en-SG" sz="1700" dirty="0">
                <a:solidFill>
                  <a:srgbClr val="000000"/>
                </a:solidFill>
                <a:latin typeface="Helvetica Neue" panose="02000503000000020004" pitchFamily="2" charset="0"/>
              </a:rPr>
              <a:t>Minimal m</a:t>
            </a:r>
            <a:r>
              <a:rPr lang="en-SG" sz="17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ulticollinearity</a:t>
            </a:r>
          </a:p>
          <a:p>
            <a:r>
              <a:rPr lang="en-SG" b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Metrics</a:t>
            </a:r>
            <a:r>
              <a:rPr lang="en-SG" b="0" i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:</a:t>
            </a:r>
            <a:r>
              <a:rPr lang="en-SG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</a:t>
            </a:r>
          </a:p>
          <a:p>
            <a:pPr lvl="1"/>
            <a:r>
              <a:rPr lang="en-SG" sz="17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RMSE and R2 score for linear regression</a:t>
            </a:r>
          </a:p>
          <a:p>
            <a:pPr lvl="1"/>
            <a:r>
              <a:rPr lang="en-SG" sz="1700" dirty="0">
                <a:solidFill>
                  <a:srgbClr val="000000"/>
                </a:solidFill>
                <a:latin typeface="Helvetica Neue" panose="02000503000000020004" pitchFamily="2" charset="0"/>
              </a:rPr>
              <a:t>A</a:t>
            </a:r>
            <a:r>
              <a:rPr lang="en-SG" sz="17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ccuracy for classification models</a:t>
            </a:r>
          </a:p>
          <a:p>
            <a:pPr lvl="1"/>
            <a:r>
              <a:rPr lang="en-SG" sz="1700" dirty="0">
                <a:solidFill>
                  <a:srgbClr val="000000"/>
                </a:solidFill>
                <a:latin typeface="Helvetica Neue" panose="02000503000000020004" pitchFamily="2" charset="0"/>
              </a:rPr>
              <a:t>S</a:t>
            </a:r>
            <a:r>
              <a:rPr lang="en-SG" sz="17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ilhouette score for clustering models</a:t>
            </a:r>
            <a:endParaRPr lang="en-US" sz="1700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D767161-A496-7DD9-C718-50982FCDFBAB}"/>
              </a:ext>
            </a:extLst>
          </p:cNvPr>
          <p:cNvSpPr txBox="1">
            <a:spLocks/>
          </p:cNvSpPr>
          <p:nvPr/>
        </p:nvSpPr>
        <p:spPr>
          <a:xfrm>
            <a:off x="8395927" y="2250892"/>
            <a:ext cx="3354581" cy="553373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2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Limitations</a:t>
            </a:r>
            <a:endParaRPr lang="en-US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F44847DB-4518-3B3A-27B5-B163A2C09B4B}"/>
              </a:ext>
            </a:extLst>
          </p:cNvPr>
          <p:cNvSpPr txBox="1">
            <a:spLocks/>
          </p:cNvSpPr>
          <p:nvPr/>
        </p:nvSpPr>
        <p:spPr>
          <a:xfrm>
            <a:off x="8258007" y="2926052"/>
            <a:ext cx="3492501" cy="293499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SG" sz="13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Online Application forms are subject to human error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SG" sz="13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Credit history may change over time as more debt is undertaken by the customers. The models are point-in-time models. In reality, the credit history is regularly assessed for the customer's ability to make repayments.</a:t>
            </a:r>
          </a:p>
        </p:txBody>
      </p:sp>
    </p:spTree>
    <p:extLst>
      <p:ext uri="{BB962C8B-B14F-4D97-AF65-F5344CB8AC3E}">
        <p14:creationId xmlns:p14="http://schemas.microsoft.com/office/powerpoint/2010/main" val="1500745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9DD41-F1B2-3001-7FB3-BD9D4F36F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610099"/>
            <a:ext cx="10993549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Raw Dataset - Snapshot</a:t>
            </a: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1A515B1-A9B3-49B0-AE0D-D038D42C2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37081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0D65B2-8FF7-6866-BF23-209F2ADBF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640" y="727457"/>
            <a:ext cx="8541700" cy="356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425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883F11E-ECB3-4046-A121-A45C6FF63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A8C8D5-AB68-6168-38D3-8CB2F53DD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647675"/>
            <a:ext cx="5921930" cy="571466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B28B346-1639-4F05-9EBC-808A9DC66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6079" y="723899"/>
            <a:ext cx="5009388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DA27D8-C408-3175-F6F4-C109243AB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814" y="942339"/>
            <a:ext cx="4115917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Data dictionary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F77191-9839-40D9-B04E-85DF01BB0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052796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007B11-F4C3-4A9E-AAA8-D52C8C1AD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306" y="457200"/>
            <a:ext cx="3052798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71D0F6C-C993-4E97-A103-9448E35FE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6079" y="453643"/>
            <a:ext cx="5009388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FEEDC6-FD15-0183-5C89-7EDB580DCD0B}"/>
              </a:ext>
            </a:extLst>
          </p:cNvPr>
          <p:cNvSpPr/>
          <p:nvPr/>
        </p:nvSpPr>
        <p:spPr>
          <a:xfrm>
            <a:off x="7276271" y="3118681"/>
            <a:ext cx="4008931" cy="1516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bg1"/>
                </a:solidFill>
              </a:rPr>
              <a:t>Challenges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Missing Data Points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Outliers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Too many categorical variables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Different scale of datapoints </a:t>
            </a:r>
          </a:p>
        </p:txBody>
      </p:sp>
    </p:spTree>
    <p:extLst>
      <p:ext uri="{BB962C8B-B14F-4D97-AF65-F5344CB8AC3E}">
        <p14:creationId xmlns:p14="http://schemas.microsoft.com/office/powerpoint/2010/main" val="1262176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5F37D-A490-5BD7-D378-D76A1C4CC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with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34AAC-5E34-BCF6-0488-ADAF684BE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(1) Understand the general segments of customers services by the company</a:t>
            </a:r>
          </a:p>
          <a:p>
            <a:r>
              <a:rPr lang="en-US" dirty="0"/>
              <a:t>(2) </a:t>
            </a:r>
            <a:r>
              <a:rPr lang="en-S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Objective 1: Assessing Eligibility for pending customers</a:t>
            </a:r>
            <a:endParaRPr lang="en-SG" dirty="0"/>
          </a:p>
          <a:p>
            <a:r>
              <a:rPr lang="en-US" dirty="0"/>
              <a:t>(3) </a:t>
            </a:r>
            <a:r>
              <a:rPr lang="en-S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Objective 2: Estimated Loan Amount based on Customer Profile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1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42D4960A-896E-4F6B-BF65-B4662AC9D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5684944A-8803-462C-84C5-4576C56A7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457199"/>
            <a:ext cx="3618827" cy="517511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C3F0B3-D552-F724-81E8-91DA38E83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2964" y="802047"/>
            <a:ext cx="3132638" cy="7408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EDA Insights</a:t>
            </a:r>
          </a:p>
        </p:txBody>
      </p:sp>
      <p:pic>
        <p:nvPicPr>
          <p:cNvPr id="1026" name="Picture 2" descr="PowerPoint&#10;&#10;Description automatically generated">
            <a:extLst>
              <a:ext uri="{FF2B5EF4-FFF2-40B4-BE49-F238E27FC236}">
                <a16:creationId xmlns:a16="http://schemas.microsoft.com/office/drawing/2014/main" id="{F150211C-770B-2AEF-3EF7-5349677334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" r="-1" b="-1"/>
          <a:stretch/>
        </p:blipFill>
        <p:spPr bwMode="auto">
          <a:xfrm>
            <a:off x="487760" y="502920"/>
            <a:ext cx="7236602" cy="585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3" name="Rectangle 1042">
            <a:extLst>
              <a:ext uri="{FF2B5EF4-FFF2-40B4-BE49-F238E27FC236}">
                <a16:creationId xmlns:a16="http://schemas.microsoft.com/office/drawing/2014/main" id="{E07F3B49-8C20-42F5-831D-59306D05F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5707627"/>
            <a:ext cx="3618828" cy="649224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93EE48-4F07-C3EB-B3F0-42737AB64B1D}"/>
              </a:ext>
            </a:extLst>
          </p:cNvPr>
          <p:cNvSpPr txBox="1"/>
          <p:nvPr/>
        </p:nvSpPr>
        <p:spPr>
          <a:xfrm>
            <a:off x="8362964" y="1618195"/>
            <a:ext cx="3132638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A</a:t>
            </a:r>
            <a:r>
              <a:rPr lang="en-SG" sz="1200" b="0" i="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pplicants tend to be Male Graduates who are employed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1200" b="0" i="0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200" b="0" i="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Most of the applicants tend to be from the Semi-urban neighbourhood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1200" b="0" i="0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200" b="0" i="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Majority of the customers tend to have no children or 1 child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12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200" b="0" i="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Most of the applicants who were assessed to be eligible for the loan have had good credit standing in the past</a:t>
            </a:r>
          </a:p>
        </p:txBody>
      </p:sp>
    </p:spTree>
    <p:extLst>
      <p:ext uri="{BB962C8B-B14F-4D97-AF65-F5344CB8AC3E}">
        <p14:creationId xmlns:p14="http://schemas.microsoft.com/office/powerpoint/2010/main" val="1011160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993F09C6-4F57-4B05-9592-E253D8BC6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C3F0B3-D552-F724-81E8-91DA38E83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10" y="826346"/>
            <a:ext cx="3171905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EDA Insights</a:t>
            </a:r>
          </a:p>
        </p:txBody>
      </p:sp>
      <p:grpSp>
        <p:nvGrpSpPr>
          <p:cNvPr id="3091" name="Group 3090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3092" name="Rectangle 3091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93" name="Rectangle 3092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94" name="Rectangle 3093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793EE48-4F07-C3EB-B3F0-42737AB64B1D}"/>
              </a:ext>
            </a:extLst>
          </p:cNvPr>
          <p:cNvSpPr txBox="1"/>
          <p:nvPr/>
        </p:nvSpPr>
        <p:spPr>
          <a:xfrm>
            <a:off x="764110" y="2052084"/>
            <a:ext cx="3033249" cy="3856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500" dirty="0">
                <a:solidFill>
                  <a:srgbClr val="FFFFFF"/>
                </a:solidFill>
              </a:rPr>
              <a:t>Generally skewed income levels</a:t>
            </a:r>
            <a:endParaRPr lang="en-US" sz="1500" b="0" i="0" dirty="0">
              <a:solidFill>
                <a:srgbClr val="FFFFFF"/>
              </a:solidFill>
              <a:effectLst/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500" b="0" i="0" dirty="0">
                <a:solidFill>
                  <a:srgbClr val="FFFFFF"/>
                </a:solidFill>
                <a:effectLst/>
              </a:rPr>
              <a:t>Co-applicants tend to have lesser income that the actual applicants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500" dirty="0">
                <a:solidFill>
                  <a:srgbClr val="FFFFFF"/>
                </a:solidFill>
              </a:rPr>
              <a:t>Loan amount distribution follows a similar pattern to that of the Applicant income </a:t>
            </a:r>
            <a:endParaRPr lang="en-US" sz="1500" b="0" i="0" dirty="0">
              <a:solidFill>
                <a:srgbClr val="FFFFFF"/>
              </a:solidFill>
              <a:effectLst/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500" dirty="0">
                <a:solidFill>
                  <a:srgbClr val="FFFFFF"/>
                </a:solidFill>
              </a:rPr>
              <a:t>The most common tenor to borrow the loan at is 360 months 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 sz="1500" dirty="0">
              <a:solidFill>
                <a:srgbClr val="FFFFFF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887B69-9091-9BB7-B0CA-5AB6C1727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57748" y="614407"/>
            <a:ext cx="7487719" cy="578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824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0962-1948-82C1-D232-8158FC5C5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 1: Customer Segments Services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1116E-EEB4-4319-E7A4-A390E1BDB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Nature of problem: Clustering </a:t>
            </a:r>
          </a:p>
          <a:p>
            <a:r>
              <a:rPr lang="en-US" dirty="0"/>
              <a:t>Modelling techniques needed: K-means, DBSCAN, Hierarchical  </a:t>
            </a:r>
          </a:p>
          <a:p>
            <a:r>
              <a:rPr lang="en-US" dirty="0"/>
              <a:t>Metrics: Silhouette Score </a:t>
            </a:r>
          </a:p>
          <a:p>
            <a:r>
              <a:rPr lang="en-US" b="1" dirty="0"/>
              <a:t>Challenges</a:t>
            </a:r>
            <a:r>
              <a:rPr lang="en-US" dirty="0"/>
              <a:t>: How many clusters is good enough?</a:t>
            </a:r>
          </a:p>
        </p:txBody>
      </p:sp>
    </p:spTree>
    <p:extLst>
      <p:ext uri="{BB962C8B-B14F-4D97-AF65-F5344CB8AC3E}">
        <p14:creationId xmlns:p14="http://schemas.microsoft.com/office/powerpoint/2010/main" val="210398296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1198</TotalTime>
  <Words>748</Words>
  <Application>Microsoft Macintosh PowerPoint</Application>
  <PresentationFormat>Widescreen</PresentationFormat>
  <Paragraphs>110</Paragraphs>
  <Slides>22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Gill Sans MT</vt:lpstr>
      <vt:lpstr>Helvetica Neue</vt:lpstr>
      <vt:lpstr>Wingdings 2</vt:lpstr>
      <vt:lpstr>Dividend</vt:lpstr>
      <vt:lpstr>Capstone Project: Loan Eligibility Assessment</vt:lpstr>
      <vt:lpstr>Problem Statement – About the dataset</vt:lpstr>
      <vt:lpstr>Project Assumptions, Limitations and success metrics</vt:lpstr>
      <vt:lpstr>Raw Dataset - Snapshot</vt:lpstr>
      <vt:lpstr>Data dictionary</vt:lpstr>
      <vt:lpstr>Objectives with modelling</vt:lpstr>
      <vt:lpstr>EDA Insights</vt:lpstr>
      <vt:lpstr>EDA Insights</vt:lpstr>
      <vt:lpstr>Objective 1: Customer Segments Services </vt:lpstr>
      <vt:lpstr>Clustering Model Results</vt:lpstr>
      <vt:lpstr>Objective 2: Loan Eligibility </vt:lpstr>
      <vt:lpstr>Correlation between variables</vt:lpstr>
      <vt:lpstr>Classification Model Metrics</vt:lpstr>
      <vt:lpstr>Classification Model Metrics</vt:lpstr>
      <vt:lpstr>Classification Model Metrics</vt:lpstr>
      <vt:lpstr>Classification Model Final Prediction</vt:lpstr>
      <vt:lpstr>Running model on new data entry</vt:lpstr>
      <vt:lpstr>Objective 3: Loan Amount Estimation </vt:lpstr>
      <vt:lpstr>Correlation MAtrix</vt:lpstr>
      <vt:lpstr>Linear Regression Results </vt:lpstr>
      <vt:lpstr>Running model on new data entry</vt:lpstr>
      <vt:lpstr>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Project: Loan Eligibility Assessment</dc:title>
  <dc:creator>Balkis 293</dc:creator>
  <cp:lastModifiedBy>Balkis 293</cp:lastModifiedBy>
  <cp:revision>34</cp:revision>
  <dcterms:created xsi:type="dcterms:W3CDTF">2022-12-14T16:04:29Z</dcterms:created>
  <dcterms:modified xsi:type="dcterms:W3CDTF">2022-12-15T12:09:35Z</dcterms:modified>
</cp:coreProperties>
</file>